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nconsolata" panose="020B0604020202020204" charset="0"/>
      <p:regular r:id="rId15"/>
    </p:embeddedFont>
    <p:embeddedFont>
      <p:font typeface="Montserrat Black" panose="020B0604020202020204" charset="-52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312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18648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Соотношение научной и учебной деятельности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985147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 этой презентации мы рассмотрим взаимосвязь научной и учебной деятельности, их интеграцию и преимущества.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281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2927" y="618053"/>
            <a:ext cx="7570946" cy="14044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Что такое научная деятельность?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272927" y="2359581"/>
            <a:ext cx="7570946" cy="1438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Научная деятельность направлена на получение новых знаний. Используются эксперименты, исследования, анализ данных и моделирование. Цель – расширение границ познания и разработка новых технологий.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72927" y="4050625"/>
            <a:ext cx="3673197" cy="2029301"/>
          </a:xfrm>
          <a:prstGeom prst="roundRect">
            <a:avLst>
              <a:gd name="adj" fmla="val 451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6505218" y="4282916"/>
            <a:ext cx="2809280" cy="351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Эксперименты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6505218" y="4768929"/>
            <a:ext cx="3208615" cy="10787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Проведение контролируемых опытов для проверки гипотез.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0795" y="4050625"/>
            <a:ext cx="3673197" cy="2029301"/>
          </a:xfrm>
          <a:prstGeom prst="roundRect">
            <a:avLst>
              <a:gd name="adj" fmla="val 451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10403086" y="4282916"/>
            <a:ext cx="2809280" cy="351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Исследования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10403086" y="4768929"/>
            <a:ext cx="3208615" cy="10787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Изучение существующих знаний и выявление пробелов.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72927" y="6304597"/>
            <a:ext cx="7570946" cy="1310164"/>
          </a:xfrm>
          <a:prstGeom prst="roundRect">
            <a:avLst>
              <a:gd name="adj" fmla="val 698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6505218" y="6536888"/>
            <a:ext cx="2809280" cy="351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Анализ данных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6505218" y="7022902"/>
            <a:ext cx="7106364" cy="3595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Обработка и интерпретация полученных результатов.</a:t>
            </a:r>
            <a:endParaRPr lang="en-US" sz="175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E440575-474D-46C7-9292-C276BD2474FE}"/>
              </a:ext>
            </a:extLst>
          </p:cNvPr>
          <p:cNvSpPr/>
          <p:nvPr/>
        </p:nvSpPr>
        <p:spPr>
          <a:xfrm>
            <a:off x="12634120" y="7690250"/>
            <a:ext cx="1954924" cy="488731"/>
          </a:xfrm>
          <a:prstGeom prst="rect">
            <a:avLst/>
          </a:prstGeom>
          <a:solidFill>
            <a:srgbClr val="F8ECE4"/>
          </a:solidFill>
          <a:ln>
            <a:solidFill>
              <a:srgbClr val="F8EC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7917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Что такое учебная деятельность?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736890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Учебная деятельность направлена на усвоение уже существующих знаний. Методы включают лекции, семинары, практические занятия и самостоятельную работу. Цель – получение образования и развитие навыков.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4698802"/>
            <a:ext cx="510302" cy="510302"/>
          </a:xfrm>
          <a:prstGeom prst="roundRect">
            <a:avLst>
              <a:gd name="adj" fmla="val 179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4741307"/>
            <a:ext cx="340162" cy="42529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017306" y="46988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Лекции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7017306" y="5189220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Получение знаний от преподавателя.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10171867" y="4698802"/>
            <a:ext cx="510302" cy="510302"/>
          </a:xfrm>
          <a:prstGeom prst="roundRect">
            <a:avLst>
              <a:gd name="adj" fmla="val 179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6937" y="4741307"/>
            <a:ext cx="340162" cy="425291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0908983" y="46988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Семинары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10908983" y="5189220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Обсуждение и анализ учебного материала.</a:t>
            </a:r>
            <a:endParaRPr lang="en-US" sz="1750" dirty="0"/>
          </a:p>
        </p:txBody>
      </p:sp>
      <p:sp>
        <p:nvSpPr>
          <p:cNvPr id="13" name="Shape 8"/>
          <p:cNvSpPr/>
          <p:nvPr/>
        </p:nvSpPr>
        <p:spPr>
          <a:xfrm>
            <a:off x="6280190" y="6396990"/>
            <a:ext cx="510302" cy="510302"/>
          </a:xfrm>
          <a:prstGeom prst="roundRect">
            <a:avLst>
              <a:gd name="adj" fmla="val 179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260" y="6439495"/>
            <a:ext cx="340162" cy="425291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7017306" y="6396990"/>
            <a:ext cx="366974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Практические занятия</a:t>
            </a:r>
            <a:endParaRPr lang="en-US" sz="2200" dirty="0"/>
          </a:p>
        </p:txBody>
      </p:sp>
      <p:sp>
        <p:nvSpPr>
          <p:cNvPr id="16" name="Text 10"/>
          <p:cNvSpPr/>
          <p:nvPr/>
        </p:nvSpPr>
        <p:spPr>
          <a:xfrm>
            <a:off x="7017306" y="688740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Применение знаний на практике.</a:t>
            </a:r>
            <a:endParaRPr lang="en-US" sz="175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0413D88-DF5B-406F-8728-EF50FEEBDD4A}"/>
              </a:ext>
            </a:extLst>
          </p:cNvPr>
          <p:cNvSpPr/>
          <p:nvPr/>
        </p:nvSpPr>
        <p:spPr>
          <a:xfrm>
            <a:off x="12634120" y="7690250"/>
            <a:ext cx="1954924" cy="488731"/>
          </a:xfrm>
          <a:prstGeom prst="rect">
            <a:avLst/>
          </a:prstGeom>
          <a:solidFill>
            <a:srgbClr val="F8ECE4"/>
          </a:solidFill>
          <a:ln>
            <a:solidFill>
              <a:srgbClr val="F8EC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9348" y="843201"/>
            <a:ext cx="7698105" cy="12911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Взаимосвязь научной и учебной деятельности</a:t>
            </a:r>
            <a:endParaRPr lang="en-US" sz="4050" dirty="0"/>
          </a:p>
        </p:txBody>
      </p:sp>
      <p:sp>
        <p:nvSpPr>
          <p:cNvPr id="4" name="Text 1"/>
          <p:cNvSpPr/>
          <p:nvPr/>
        </p:nvSpPr>
        <p:spPr>
          <a:xfrm>
            <a:off x="6209348" y="2444115"/>
            <a:ext cx="7698105" cy="991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Наука является источником знаний для учебного процесса. Учебная деятельность, в свою очередь, готовит к научной работе. Важно внедрять результаты исследований в учебные программы.</a:t>
            </a:r>
            <a:endParaRPr lang="en-US" sz="16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348" y="3667958"/>
            <a:ext cx="1032867" cy="123944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552015" y="3874532"/>
            <a:ext cx="2582108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Теория</a:t>
            </a:r>
            <a:endParaRPr lang="en-US" sz="2000" dirty="0"/>
          </a:p>
        </p:txBody>
      </p:sp>
      <p:sp>
        <p:nvSpPr>
          <p:cNvPr id="7" name="Text 3"/>
          <p:cNvSpPr/>
          <p:nvPr/>
        </p:nvSpPr>
        <p:spPr>
          <a:xfrm>
            <a:off x="7552015" y="4321254"/>
            <a:ext cx="6355437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Изучение научных теорий.</a:t>
            </a:r>
            <a:endParaRPr lang="en-US" sz="16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348" y="4907399"/>
            <a:ext cx="1032867" cy="123944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552015" y="5113973"/>
            <a:ext cx="2582108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Практика</a:t>
            </a:r>
            <a:endParaRPr lang="en-US" sz="2000" dirty="0"/>
          </a:p>
        </p:txBody>
      </p:sp>
      <p:sp>
        <p:nvSpPr>
          <p:cNvPr id="10" name="Text 5"/>
          <p:cNvSpPr/>
          <p:nvPr/>
        </p:nvSpPr>
        <p:spPr>
          <a:xfrm>
            <a:off x="7552015" y="5560695"/>
            <a:ext cx="6355437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Применение теорий на практике.</a:t>
            </a:r>
            <a:endParaRPr lang="en-US" sz="16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9348" y="6146840"/>
            <a:ext cx="1032867" cy="123944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552015" y="6353413"/>
            <a:ext cx="2582108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Интеграция</a:t>
            </a:r>
            <a:endParaRPr lang="en-US" sz="2000" dirty="0"/>
          </a:p>
        </p:txBody>
      </p:sp>
      <p:sp>
        <p:nvSpPr>
          <p:cNvPr id="13" name="Text 7"/>
          <p:cNvSpPr/>
          <p:nvPr/>
        </p:nvSpPr>
        <p:spPr>
          <a:xfrm>
            <a:off x="7552015" y="6800136"/>
            <a:ext cx="6355437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Внедрение исследований в учебные программы.</a:t>
            </a:r>
            <a:endParaRPr lang="en-US" sz="16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95D6EEE-D5BC-4632-9809-01028BC396A3}"/>
              </a:ext>
            </a:extLst>
          </p:cNvPr>
          <p:cNvSpPr/>
          <p:nvPr/>
        </p:nvSpPr>
        <p:spPr>
          <a:xfrm>
            <a:off x="12634120" y="7690250"/>
            <a:ext cx="1954924" cy="488731"/>
          </a:xfrm>
          <a:prstGeom prst="rect">
            <a:avLst/>
          </a:prstGeom>
          <a:solidFill>
            <a:srgbClr val="F8ECE4"/>
          </a:solidFill>
          <a:ln>
            <a:solidFill>
              <a:srgbClr val="F8EC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0844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Примеры соотношения в образовании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566160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Студенческие научные конференции и конкурсы – отличный способ проявить себя. Участие в научных проектах и научно-исследовательские работы в рамках учебных курсов также важны.</a:t>
            </a:r>
            <a:endParaRPr lang="en-US" sz="17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5272921"/>
            <a:ext cx="566976" cy="5669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280190" y="6066711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Конференции</a:t>
            </a:r>
            <a:endParaRPr lang="en-US" sz="2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527292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2304" y="6066711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Проекты</a:t>
            </a:r>
            <a:endParaRPr lang="en-US" sz="22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5272921"/>
            <a:ext cx="566976" cy="566976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1544538" y="6066711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Кружки</a:t>
            </a:r>
            <a:endParaRPr lang="en-US" sz="22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BE98075-D7EF-4008-9410-F586C5932422}"/>
              </a:ext>
            </a:extLst>
          </p:cNvPr>
          <p:cNvSpPr/>
          <p:nvPr/>
        </p:nvSpPr>
        <p:spPr>
          <a:xfrm>
            <a:off x="12634120" y="7690250"/>
            <a:ext cx="1954924" cy="488731"/>
          </a:xfrm>
          <a:prstGeom prst="rect">
            <a:avLst/>
          </a:prstGeom>
          <a:solidFill>
            <a:srgbClr val="F8ECE4"/>
          </a:solidFill>
          <a:ln>
            <a:solidFill>
              <a:srgbClr val="F8EC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75842"/>
            <a:ext cx="1024985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Роль преподавателя и студента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138249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Преподаватель передает знания, осуществляет научное руководство и стимулирует студентов. Студент активно усваивает знания, участвует в исследованиях и развивается.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3460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Преподаватель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492716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Передача знаний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3693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Научное руководство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81156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Стимулирование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43460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Студент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599521" y="492716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Активное усвоение знаний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53693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Участие в исследованиях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581156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Развитие</a:t>
            </a:r>
            <a:endParaRPr lang="en-US" sz="175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6C3FCF7-8C7E-457D-B8A6-2169E56B0197}"/>
              </a:ext>
            </a:extLst>
          </p:cNvPr>
          <p:cNvSpPr/>
          <p:nvPr/>
        </p:nvSpPr>
        <p:spPr>
          <a:xfrm>
            <a:off x="12634120" y="7690250"/>
            <a:ext cx="1954924" cy="488731"/>
          </a:xfrm>
          <a:prstGeom prst="rect">
            <a:avLst/>
          </a:prstGeom>
          <a:solidFill>
            <a:srgbClr val="F8ECE4"/>
          </a:solidFill>
          <a:ln>
            <a:solidFill>
              <a:srgbClr val="F8EC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60571"/>
            <a:ext cx="878419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Преимущества интеграции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92297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Интеграция повышает качество образования и развивает исследовательские навыки у студентов. Это также активизирует научную деятельность и укрепляет связи между наукой и образованием.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1743789" y="45783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Качество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5068729"/>
            <a:ext cx="3785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Повышение качества образования.</a:t>
            </a:r>
            <a:endParaRPr lang="en-US" sz="1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903934"/>
            <a:ext cx="4564975" cy="456497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571411" y="4699516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9937790" y="33519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Навыки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9937790" y="384238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Развитие исследовательских навыков.</a:t>
            </a:r>
            <a:endParaRPr lang="en-US" sz="175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903934"/>
            <a:ext cx="4564975" cy="4564975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8170307" y="3748445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2</a:t>
            </a:r>
            <a:endParaRPr lang="en-US" sz="2650" dirty="0"/>
          </a:p>
        </p:txBody>
      </p:sp>
      <p:sp>
        <p:nvSpPr>
          <p:cNvPr id="12" name="Text 8"/>
          <p:cNvSpPr/>
          <p:nvPr/>
        </p:nvSpPr>
        <p:spPr>
          <a:xfrm>
            <a:off x="9937790" y="58045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Активность</a:t>
            </a:r>
            <a:endParaRPr lang="en-US" sz="2200" dirty="0"/>
          </a:p>
        </p:txBody>
      </p:sp>
      <p:sp>
        <p:nvSpPr>
          <p:cNvPr id="13" name="Text 9"/>
          <p:cNvSpPr/>
          <p:nvPr/>
        </p:nvSpPr>
        <p:spPr>
          <a:xfrm>
            <a:off x="9937790" y="6294953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Активизация научной деятельности.</a:t>
            </a:r>
            <a:endParaRPr lang="en-US" sz="175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903934"/>
            <a:ext cx="4564975" cy="4564975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694533" y="6474619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3</a:t>
            </a:r>
            <a:endParaRPr lang="en-US" sz="265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24DD77A-3144-4900-8AC8-BBDA22B7DDC4}"/>
              </a:ext>
            </a:extLst>
          </p:cNvPr>
          <p:cNvSpPr/>
          <p:nvPr/>
        </p:nvSpPr>
        <p:spPr>
          <a:xfrm>
            <a:off x="12634120" y="7690250"/>
            <a:ext cx="1954924" cy="488731"/>
          </a:xfrm>
          <a:prstGeom prst="rect">
            <a:avLst/>
          </a:prstGeom>
          <a:solidFill>
            <a:srgbClr val="F8ECE4"/>
          </a:solidFill>
          <a:ln>
            <a:solidFill>
              <a:srgbClr val="F8EC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86452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Выводы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913465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Научная и учебная деятельность взаимосвязаны и взаимодополняют друг друга. Интеграция способствует повышению качества образования и развитию науки. Необходимо развивать сотрудничество.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331</Words>
  <Application>Microsoft Office PowerPoint</Application>
  <PresentationFormat>Произвольный</PresentationFormat>
  <Paragraphs>62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Inconsolata</vt:lpstr>
      <vt:lpstr>Montserrat Black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Ксения Прищепо</cp:lastModifiedBy>
  <cp:revision>2</cp:revision>
  <dcterms:created xsi:type="dcterms:W3CDTF">2025-04-15T13:21:01Z</dcterms:created>
  <dcterms:modified xsi:type="dcterms:W3CDTF">2025-04-15T13:31:46Z</dcterms:modified>
</cp:coreProperties>
</file>