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8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84821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Суд присяжных: вчера и сегодня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61522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Суд присяжных - важный институт в российском праве. Мы расскажем об его истории и современном состоянии.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8303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История создания суда присяжных в XIX веке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6654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2866549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Предпосылки создания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714036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Необходимость справедливого и гласного судопроизводства в Российской империи.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86654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5469493" y="28665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Реформа 1864 года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69493" y="3362087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Ввод суда присяжных, гарантирующего независимость и публичность процесса.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61376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1615559" y="61376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Известные дела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6633210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Дело Засулич и Мироновича стали символами суда присяжных XIX века.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34515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Развитие суда присяжных в Российской империи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8408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Законодательство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43210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Регламентация деятельности присяжных через судебные уставы и акты.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413534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Отбор присяжных по возрасту, образованию и честности.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38408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Судопроизводство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443210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Гласность и состязательность стали основой судебных процессов.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5413534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Рост правосознания граждан благодаря участию в суде.</a:t>
            </a:r>
            <a:endParaRPr lang="en-US" sz="18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FCCDAD-9913-4776-95CF-3C3E161002A6}"/>
              </a:ext>
            </a:extLst>
          </p:cNvPr>
          <p:cNvSpPr/>
          <p:nvPr/>
        </p:nvSpPr>
        <p:spPr>
          <a:xfrm>
            <a:off x="12707006" y="7693572"/>
            <a:ext cx="1923393" cy="536028"/>
          </a:xfrm>
          <a:prstGeom prst="rect">
            <a:avLst/>
          </a:prstGeom>
          <a:solidFill>
            <a:srgbClr val="1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017764"/>
            <a:ext cx="1062025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Суд присяжных в современной России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080754"/>
            <a:ext cx="4158734" cy="2123242"/>
          </a:xfrm>
          <a:prstGeom prst="roundRect">
            <a:avLst>
              <a:gd name="adj" fmla="val 1691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5320070"/>
            <a:ext cx="330374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Возрождение института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5815608"/>
            <a:ext cx="368010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Возврат суда присяжных после распада СССР, восстановление престижа.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080754"/>
            <a:ext cx="4158734" cy="2123242"/>
          </a:xfrm>
          <a:prstGeom prst="roundRect">
            <a:avLst>
              <a:gd name="adj" fmla="val 1691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5475089" y="532007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Закон № 113-ФЗ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75089" y="5815608"/>
            <a:ext cx="368010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Основной нормативный акт, регулирующий деятельность присяжных заседателей.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080754"/>
            <a:ext cx="4158734" cy="2123242"/>
          </a:xfrm>
          <a:prstGeom prst="roundRect">
            <a:avLst>
              <a:gd name="adj" fmla="val 1691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9873139" y="5320070"/>
            <a:ext cx="353972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Расширение подсудности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3139" y="5815608"/>
            <a:ext cx="368010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Увеличение категорий дел, рассматриваемых с участием присяжных.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3BC328-3689-48B1-969A-FC453419D47D}"/>
              </a:ext>
            </a:extLst>
          </p:cNvPr>
          <p:cNvSpPr/>
          <p:nvPr/>
        </p:nvSpPr>
        <p:spPr>
          <a:xfrm>
            <a:off x="12707006" y="7693572"/>
            <a:ext cx="1923393" cy="536028"/>
          </a:xfrm>
          <a:prstGeom prst="rect">
            <a:avLst/>
          </a:prstGeom>
          <a:solidFill>
            <a:srgbClr val="1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1762" y="702707"/>
            <a:ext cx="12458581" cy="640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Памятка для кандидатов в присяжные заседатели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61762" y="1887022"/>
            <a:ext cx="324457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Требования к кандидатам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61762" y="2424708"/>
            <a:ext cx="6287929" cy="348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Возраст от 25 лет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61762" y="2848928"/>
            <a:ext cx="6287929" cy="348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Гражданство РФ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61762" y="3273147"/>
            <a:ext cx="6287929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Не состоящие на учете в наркологическом или психоневрологическом диспансере в связи с лечением от алкоголизма, наркомании, токсикомании, хронических и затяжных психических расстройств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61762" y="4741783"/>
            <a:ext cx="6287929" cy="348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Отсутствие непогашенной или неснятой судимости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588329" y="1887022"/>
            <a:ext cx="2560796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Права 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588329" y="2424708"/>
            <a:ext cx="6287929" cy="208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участвовать в исследовании всех обстоятельств уголовного дела, задавать через председательствующего вопросы допрашиваемым лицам, участвовать в осмотре вещественных доказательств, документов и производстве иных следственных действий; ​​​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588329" y="4589621"/>
            <a:ext cx="6287929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просить председательствующего разъяснить нормы закона, относящиеся к уголовному делу, содержание оглашённых в суде документов и другие неясные для них вопросы и понятия; ​​​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588329" y="6058257"/>
            <a:ext cx="6287929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вести собственные записи и пользоваться ими при подготовке в совещательной комнате ответов на поставленные перед присяжными заседателями вопросы.</a:t>
            </a:r>
            <a:endParaRPr lang="en-US" sz="1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8EAFD5-B38A-4B14-B062-3A37E2861619}"/>
              </a:ext>
            </a:extLst>
          </p:cNvPr>
          <p:cNvSpPr/>
          <p:nvPr/>
        </p:nvSpPr>
        <p:spPr>
          <a:xfrm>
            <a:off x="12707006" y="7693572"/>
            <a:ext cx="1923393" cy="536028"/>
          </a:xfrm>
          <a:prstGeom prst="rect">
            <a:avLst/>
          </a:prstGeom>
          <a:solidFill>
            <a:srgbClr val="1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31992"/>
          <a:stretch/>
        </p:blipFill>
        <p:spPr>
          <a:xfrm>
            <a:off x="0" y="1316420"/>
            <a:ext cx="5486400" cy="55967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3654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Обязанности присяжных заседателей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703552"/>
            <a:ext cx="179427" cy="1055846"/>
          </a:xfrm>
          <a:prstGeom prst="roundRect">
            <a:avLst>
              <a:gd name="adj" fmla="val 20012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6862524" y="2703552"/>
            <a:ext cx="6930152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Присутствовать при рассмотрении уголовного дела</a:t>
            </a: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 и не отлучаться из зала судебного заседания.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6683097" y="3998714"/>
            <a:ext cx="179427" cy="1759744"/>
          </a:xfrm>
          <a:prstGeom prst="roundRect">
            <a:avLst>
              <a:gd name="adj" fmla="val 20012"/>
            </a:avLst>
          </a:prstGeom>
          <a:solidFill>
            <a:srgbClr val="315251"/>
          </a:solidFill>
          <a:ln/>
        </p:spPr>
      </p:sp>
      <p:sp>
        <p:nvSpPr>
          <p:cNvPr id="7" name="Text 4"/>
          <p:cNvSpPr/>
          <p:nvPr/>
        </p:nvSpPr>
        <p:spPr>
          <a:xfrm>
            <a:off x="7221498" y="3998714"/>
            <a:ext cx="6571178" cy="1759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До удаления в совещательную комнату для вынесения вердикта</a:t>
            </a: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 не выражать своё мнение по уголовному делу и не обсуждать его с другими присяжными заседателями, судом, сторонами, иными лицами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7042190" y="5997773"/>
            <a:ext cx="179427" cy="1055846"/>
          </a:xfrm>
          <a:prstGeom prst="roundRect">
            <a:avLst>
              <a:gd name="adj" fmla="val 20012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7580590" y="5997773"/>
            <a:ext cx="6212086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Не общаться</a:t>
            </a: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 с лицами, которые не входят в состав суда, по поводу обстоятельств рассматриваемого уголовного дела.</a:t>
            </a:r>
            <a:endParaRPr lang="en-US" sz="2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ACD42D-9A19-4807-B62B-CC0C37F58B0A}"/>
              </a:ext>
            </a:extLst>
          </p:cNvPr>
          <p:cNvSpPr/>
          <p:nvPr/>
        </p:nvSpPr>
        <p:spPr>
          <a:xfrm>
            <a:off x="12707006" y="7693572"/>
            <a:ext cx="1923393" cy="536028"/>
          </a:xfrm>
          <a:prstGeom prst="rect">
            <a:avLst/>
          </a:prstGeom>
          <a:solidFill>
            <a:srgbClr val="1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7295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Вердикт присяжных заседателей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539960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7792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Вопросы вердикта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274814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Доказанность деяния и виновность подсудимого.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976211"/>
            <a:ext cx="1196816" cy="17402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2155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Форма вердикта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711065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Письменное заключение с однозначным решением.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716429"/>
            <a:ext cx="1196816" cy="17402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955744"/>
            <a:ext cx="309598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Последствия решений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451283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Оправдательный или обвинительный вердикт влияет на исход дела.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2FB298-41B7-4BCB-AFFC-6D619519CEAE}"/>
              </a:ext>
            </a:extLst>
          </p:cNvPr>
          <p:cNvSpPr/>
          <p:nvPr/>
        </p:nvSpPr>
        <p:spPr>
          <a:xfrm>
            <a:off x="12707006" y="7693572"/>
            <a:ext cx="1923393" cy="536028"/>
          </a:xfrm>
          <a:prstGeom prst="rect">
            <a:avLst/>
          </a:prstGeom>
          <a:solidFill>
            <a:srgbClr val="1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7386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ea typeface="Quattrocento" pitchFamily="34" charset="-122"/>
                <a:cs typeface="Quattrocento" pitchFamily="34" charset="-120"/>
              </a:rPr>
              <a:t>Заключение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27060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Значение суда присяжных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553539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Гарантия справедливости и участия общества в правосудии.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5469493" y="27060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Перспективы развития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69493" y="3553539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Расширение подсудности и повышение правовой культуры.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59415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1615559" y="559415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Вопросы и ответы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6089690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ea typeface="Quattrocento" pitchFamily="34" charset="-122"/>
                <a:cs typeface="Quattrocento" pitchFamily="34" charset="-120"/>
              </a:rPr>
              <a:t>Готовы обсудить все аспекты и ответить на ваши вопросы.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407</Words>
  <Application>Microsoft Office PowerPoint</Application>
  <PresentationFormat>Произвольный</PresentationFormat>
  <Paragraphs>59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Ксения Прищепо</cp:lastModifiedBy>
  <cp:revision>2</cp:revision>
  <dcterms:created xsi:type="dcterms:W3CDTF">2025-04-22T09:58:46Z</dcterms:created>
  <dcterms:modified xsi:type="dcterms:W3CDTF">2025-04-22T10:01:28Z</dcterms:modified>
</cp:coreProperties>
</file>