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Unbounded" panose="020B0604020202020204" charset="-52"/>
      <p:regular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71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139077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ea typeface="Unbounded" pitchFamily="34" charset="-122"/>
                <a:cs typeface="Unbounded" pitchFamily="34" charset="-120"/>
              </a:rPr>
              <a:t>Что делать при угрозе теракта?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906083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Важно знать правила безопасности, чтобы защитить себя. Эта информация от Национального антитеррористического комитета.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837724" y="5324356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Презентация для учеников начальной школы поможет понять, как вести себя в опасной ситуации.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195388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ea typeface="Unbounded" pitchFamily="34" charset="-122"/>
                <a:cs typeface="Unbounded" pitchFamily="34" charset="-120"/>
              </a:rPr>
              <a:t>Общие правила безопасности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962394"/>
            <a:ext cx="3614618" cy="2475190"/>
          </a:xfrm>
          <a:prstGeom prst="roundRect">
            <a:avLst>
              <a:gd name="adj" fmla="val 1451"/>
            </a:avLst>
          </a:prstGeom>
          <a:solidFill>
            <a:srgbClr val="304755"/>
          </a:solidFill>
          <a:ln/>
        </p:spPr>
      </p:sp>
      <p:sp>
        <p:nvSpPr>
          <p:cNvPr id="5" name="Text 2"/>
          <p:cNvSpPr/>
          <p:nvPr/>
        </p:nvSpPr>
        <p:spPr>
          <a:xfrm>
            <a:off x="6563439" y="3201710"/>
            <a:ext cx="3135987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ea typeface="Unbounded" pitchFamily="34" charset="-122"/>
                <a:cs typeface="Unbounded" pitchFamily="34" charset="-120"/>
              </a:rPr>
              <a:t>Будьте внимательны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63439" y="4049197"/>
            <a:ext cx="31359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Следите за подозрительными людьми и вещами вокруг.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2962394"/>
            <a:ext cx="3614618" cy="2475190"/>
          </a:xfrm>
          <a:prstGeom prst="roundRect">
            <a:avLst>
              <a:gd name="adj" fmla="val 1451"/>
            </a:avLst>
          </a:prstGeom>
          <a:solidFill>
            <a:srgbClr val="304755"/>
          </a:solidFill>
          <a:ln/>
        </p:spPr>
      </p:sp>
      <p:sp>
        <p:nvSpPr>
          <p:cNvPr id="8" name="Text 5"/>
          <p:cNvSpPr/>
          <p:nvPr/>
        </p:nvSpPr>
        <p:spPr>
          <a:xfrm>
            <a:off x="10417373" y="3201710"/>
            <a:ext cx="3135987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ea typeface="Unbounded" pitchFamily="34" charset="-122"/>
                <a:cs typeface="Unbounded" pitchFamily="34" charset="-120"/>
              </a:rPr>
              <a:t>Сообщайте взрослым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17373" y="4049197"/>
            <a:ext cx="31359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Обязательно расскажите учителю или родителям о подозрительном.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5676900"/>
            <a:ext cx="7468553" cy="1357193"/>
          </a:xfrm>
          <a:prstGeom prst="roundRect">
            <a:avLst>
              <a:gd name="adj" fmla="val 2646"/>
            </a:avLst>
          </a:prstGeom>
          <a:solidFill>
            <a:srgbClr val="304755"/>
          </a:solidFill>
          <a:ln/>
        </p:spPr>
      </p:sp>
      <p:sp>
        <p:nvSpPr>
          <p:cNvPr id="11" name="Text 8"/>
          <p:cNvSpPr/>
          <p:nvPr/>
        </p:nvSpPr>
        <p:spPr>
          <a:xfrm>
            <a:off x="6563439" y="5916216"/>
            <a:ext cx="430756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ea typeface="Unbounded" pitchFamily="34" charset="-122"/>
                <a:cs typeface="Unbounded" pitchFamily="34" charset="-120"/>
              </a:rPr>
              <a:t>Не трогайте чужие вещи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63439" y="6411754"/>
            <a:ext cx="69899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Сумки, пакеты и игрушки — только для владельцев.</a:t>
            </a:r>
            <a:endParaRPr lang="en-US" sz="185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775CD88-55E0-4C72-9516-DF0792356EDF}"/>
              </a:ext>
            </a:extLst>
          </p:cNvPr>
          <p:cNvSpPr/>
          <p:nvPr/>
        </p:nvSpPr>
        <p:spPr>
          <a:xfrm>
            <a:off x="12770069" y="7595526"/>
            <a:ext cx="1860331" cy="536028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565315"/>
            <a:ext cx="703516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ea typeface="Unbounded" pitchFamily="34" charset="-122"/>
                <a:cs typeface="Unbounded" pitchFamily="34" charset="-120"/>
              </a:rPr>
              <a:t>Правила поведения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897505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5" name="Text 2"/>
          <p:cNvSpPr/>
          <p:nvPr/>
        </p:nvSpPr>
        <p:spPr>
          <a:xfrm>
            <a:off x="7101959" y="2897505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ea typeface="Unbounded" pitchFamily="34" charset="-122"/>
                <a:cs typeface="Unbounded" pitchFamily="34" charset="-120"/>
              </a:rPr>
              <a:t>Слушайте взрослых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101959" y="3744992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Следуйте указаниям учителей и спасателей внимательно.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2897505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8" name="Text 5"/>
          <p:cNvSpPr/>
          <p:nvPr/>
        </p:nvSpPr>
        <p:spPr>
          <a:xfrm>
            <a:off x="10955893" y="2897505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ea typeface="Unbounded" pitchFamily="34" charset="-122"/>
                <a:cs typeface="Unbounded" pitchFamily="34" charset="-120"/>
              </a:rPr>
              <a:t>Оставайтесь спокойными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955893" y="3744992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Паника мешает принимать правильные решения.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5402580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1" name="Text 8"/>
          <p:cNvSpPr/>
          <p:nvPr/>
        </p:nvSpPr>
        <p:spPr>
          <a:xfrm>
            <a:off x="7101959" y="5402580"/>
            <a:ext cx="325516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ea typeface="Unbounded" pitchFamily="34" charset="-122"/>
                <a:cs typeface="Unbounded" pitchFamily="34" charset="-120"/>
              </a:rPr>
              <a:t>Помогайте другим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101959" y="5898118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Поддержка друга укрепляет общий порядок и безопасность.</a:t>
            </a:r>
            <a:endParaRPr lang="en-US" sz="185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4CDC3CD-C38A-4372-891F-03FBDC9FA6CB}"/>
              </a:ext>
            </a:extLst>
          </p:cNvPr>
          <p:cNvSpPr/>
          <p:nvPr/>
        </p:nvSpPr>
        <p:spPr>
          <a:xfrm>
            <a:off x="12770069" y="7595526"/>
            <a:ext cx="1860331" cy="536028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969901"/>
            <a:ext cx="911316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ea typeface="Unbounded" pitchFamily="34" charset="-122"/>
                <a:cs typeface="Unbounded" pitchFamily="34" charset="-120"/>
              </a:rPr>
              <a:t>Если началась эвакуация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750957"/>
            <a:ext cx="4078962" cy="239316"/>
          </a:xfrm>
          <a:prstGeom prst="roundRect">
            <a:avLst>
              <a:gd name="adj" fmla="val 15004"/>
            </a:avLst>
          </a:prstGeom>
          <a:solidFill>
            <a:srgbClr val="304755"/>
          </a:solidFill>
          <a:ln/>
        </p:spPr>
      </p:sp>
      <p:sp>
        <p:nvSpPr>
          <p:cNvPr id="5" name="Text 2"/>
          <p:cNvSpPr/>
          <p:nvPr/>
        </p:nvSpPr>
        <p:spPr>
          <a:xfrm>
            <a:off x="837724" y="6349246"/>
            <a:ext cx="283499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ea typeface="Unbounded" pitchFamily="34" charset="-122"/>
                <a:cs typeface="Unbounded" pitchFamily="34" charset="-120"/>
              </a:rPr>
              <a:t>Идите спокойно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837724" y="6844784"/>
            <a:ext cx="407896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Не бегите и не толкайтесь.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75659" y="5391864"/>
            <a:ext cx="4078962" cy="239316"/>
          </a:xfrm>
          <a:prstGeom prst="roundRect">
            <a:avLst>
              <a:gd name="adj" fmla="val 15004"/>
            </a:avLst>
          </a:prstGeom>
          <a:solidFill>
            <a:srgbClr val="304755"/>
          </a:solidFill>
          <a:ln/>
        </p:spPr>
      </p:sp>
      <p:sp>
        <p:nvSpPr>
          <p:cNvPr id="8" name="Text 5"/>
          <p:cNvSpPr/>
          <p:nvPr/>
        </p:nvSpPr>
        <p:spPr>
          <a:xfrm>
            <a:off x="5275659" y="5990153"/>
            <a:ext cx="328243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ea typeface="Unbounded" pitchFamily="34" charset="-122"/>
                <a:cs typeface="Unbounded" pitchFamily="34" charset="-120"/>
              </a:rPr>
              <a:t>Держитесь вместе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75659" y="6485692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Собирайтесь в группу или с классом для безопасности.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9713595" y="5032891"/>
            <a:ext cx="4078962" cy="239316"/>
          </a:xfrm>
          <a:prstGeom prst="roundRect">
            <a:avLst>
              <a:gd name="adj" fmla="val 15004"/>
            </a:avLst>
          </a:prstGeom>
          <a:solidFill>
            <a:srgbClr val="304755"/>
          </a:solidFill>
          <a:ln/>
        </p:spPr>
      </p:sp>
      <p:sp>
        <p:nvSpPr>
          <p:cNvPr id="11" name="Text 8"/>
          <p:cNvSpPr/>
          <p:nvPr/>
        </p:nvSpPr>
        <p:spPr>
          <a:xfrm>
            <a:off x="9713595" y="5631180"/>
            <a:ext cx="4078962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ea typeface="Unbounded" pitchFamily="34" charset="-122"/>
                <a:cs typeface="Unbounded" pitchFamily="34" charset="-120"/>
              </a:rPr>
              <a:t>Не возвращайтесь за вещами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13595" y="6478667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Безопасность важнее любых предметов.</a:t>
            </a:r>
            <a:endParaRPr lang="en-US" sz="185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036E44A-633F-428B-89F0-C33DC152B184}"/>
              </a:ext>
            </a:extLst>
          </p:cNvPr>
          <p:cNvSpPr/>
          <p:nvPr/>
        </p:nvSpPr>
        <p:spPr>
          <a:xfrm>
            <a:off x="12770069" y="7595526"/>
            <a:ext cx="1860331" cy="536028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4305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1994" y="3103602"/>
            <a:ext cx="7572970" cy="598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FFFFFF"/>
                </a:solidFill>
                <a:ea typeface="Unbounded" pitchFamily="34" charset="-122"/>
                <a:cs typeface="Unbounded" pitchFamily="34" charset="-120"/>
              </a:rPr>
              <a:t>Если услышали стрельбу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94" y="4007168"/>
            <a:ext cx="1017151" cy="122062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34302" y="4210526"/>
            <a:ext cx="2393513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Unbounded" pitchFamily="34" charset="-122"/>
                <a:cs typeface="Unbounded" pitchFamily="34" charset="-120"/>
              </a:rPr>
              <a:t>Упасть на пол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2034302" y="4631650"/>
            <a:ext cx="11884104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Защитите голову руками.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94" y="5227796"/>
            <a:ext cx="1017151" cy="122062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34302" y="5431155"/>
            <a:ext cx="2393513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Unbounded" pitchFamily="34" charset="-122"/>
                <a:cs typeface="Unbounded" pitchFamily="34" charset="-120"/>
              </a:rPr>
              <a:t>Искать укрытие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2034302" y="5852279"/>
            <a:ext cx="11884104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Под партой или за прочной мебелью.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994" y="6448425"/>
            <a:ext cx="1017151" cy="122062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34302" y="6651784"/>
            <a:ext cx="2665095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Unbounded" pitchFamily="34" charset="-122"/>
                <a:cs typeface="Unbounded" pitchFamily="34" charset="-120"/>
              </a:rPr>
              <a:t>Ждать окончания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2034302" y="7072908"/>
            <a:ext cx="11884104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Не высовываться и сохранять тишину.</a:t>
            </a:r>
            <a:endParaRPr lang="en-US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33E39BF-BAB6-47A1-8883-B204E47D5FF5}"/>
              </a:ext>
            </a:extLst>
          </p:cNvPr>
          <p:cNvSpPr/>
          <p:nvPr/>
        </p:nvSpPr>
        <p:spPr>
          <a:xfrm>
            <a:off x="12770069" y="7595526"/>
            <a:ext cx="1860331" cy="536028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620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9270" y="3614976"/>
            <a:ext cx="12971859" cy="13937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Если нашли подозрительный предмет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829270" y="5630704"/>
            <a:ext cx="533162" cy="533162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5" name="Text 2"/>
          <p:cNvSpPr/>
          <p:nvPr/>
        </p:nvSpPr>
        <p:spPr>
          <a:xfrm>
            <a:off x="1599367" y="5630704"/>
            <a:ext cx="278784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CAD6DE"/>
                </a:solidFill>
                <a:ea typeface="Unbounded" pitchFamily="34" charset="-122"/>
                <a:cs typeface="Unbounded" pitchFamily="34" charset="-120"/>
              </a:rPr>
              <a:t>Не трогайте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599367" y="6121360"/>
            <a:ext cx="3395901" cy="758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Это может быть опасно для всех.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32202" y="5630704"/>
            <a:ext cx="533162" cy="533162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8" name="Text 5"/>
          <p:cNvSpPr/>
          <p:nvPr/>
        </p:nvSpPr>
        <p:spPr>
          <a:xfrm>
            <a:off x="6002298" y="5630704"/>
            <a:ext cx="3395901" cy="104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CAD6DE"/>
                </a:solidFill>
                <a:ea typeface="Unbounded" pitchFamily="34" charset="-122"/>
                <a:cs typeface="Unbounded" pitchFamily="34" charset="-120"/>
              </a:rPr>
              <a:t>Отойдите на безопасное расстояние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6002298" y="6818352"/>
            <a:ext cx="3395901" cy="758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Держитесь подальше от подозрительного предмета.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9635133" y="5630704"/>
            <a:ext cx="533162" cy="533162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11" name="Text 8"/>
          <p:cNvSpPr/>
          <p:nvPr/>
        </p:nvSpPr>
        <p:spPr>
          <a:xfrm>
            <a:off x="10405229" y="5630704"/>
            <a:ext cx="3395901" cy="6969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CAD6DE"/>
                </a:solidFill>
                <a:ea typeface="Unbounded" pitchFamily="34" charset="-122"/>
                <a:cs typeface="Unbounded" pitchFamily="34" charset="-120"/>
              </a:rPr>
              <a:t>Сообщите взрослым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0405229" y="6469856"/>
            <a:ext cx="3395901" cy="758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Учителю, охране или родителям.</a:t>
            </a:r>
            <a:endParaRPr lang="en-US" sz="185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95038D4-9DDC-4244-9298-1D7A7A106115}"/>
              </a:ext>
            </a:extLst>
          </p:cNvPr>
          <p:cNvSpPr/>
          <p:nvPr/>
        </p:nvSpPr>
        <p:spPr>
          <a:xfrm>
            <a:off x="12770069" y="7595526"/>
            <a:ext cx="1860331" cy="536028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59639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ea typeface="Unbounded" pitchFamily="34" charset="-122"/>
                <a:cs typeface="Unbounded" pitchFamily="34" charset="-120"/>
              </a:rPr>
              <a:t>Если захватили в заложники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632597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5" name="Text 2"/>
          <p:cNvSpPr/>
          <p:nvPr/>
        </p:nvSpPr>
        <p:spPr>
          <a:xfrm>
            <a:off x="7101959" y="363259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ea typeface="Unbounded" pitchFamily="34" charset="-122"/>
                <a:cs typeface="Unbounded" pitchFamily="34" charset="-120"/>
              </a:rPr>
              <a:t>Не спорьте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101959" y="4128135"/>
            <a:ext cx="28367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Не вызывайте агрессию захватчиков.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3632597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8" name="Text 5"/>
          <p:cNvSpPr/>
          <p:nvPr/>
        </p:nvSpPr>
        <p:spPr>
          <a:xfrm>
            <a:off x="10955893" y="3632597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ea typeface="Unbounded" pitchFamily="34" charset="-122"/>
                <a:cs typeface="Unbounded" pitchFamily="34" charset="-120"/>
              </a:rPr>
              <a:t>Не привлекайте внимание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955893" y="4480084"/>
            <a:ext cx="28367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Держитесь тихо и спокойно.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575464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1" name="Text 8"/>
          <p:cNvSpPr/>
          <p:nvPr/>
        </p:nvSpPr>
        <p:spPr>
          <a:xfrm>
            <a:off x="7101959" y="575464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ea typeface="Unbounded" pitchFamily="34" charset="-122"/>
                <a:cs typeface="Unbounded" pitchFamily="34" charset="-120"/>
              </a:rPr>
              <a:t>Ждите помощи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101959" y="6250186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Специальные службы скоро придут.</a:t>
            </a:r>
            <a:endParaRPr lang="en-US" sz="185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03A8452-3CA3-40CF-B8CE-28B044F5FD87}"/>
              </a:ext>
            </a:extLst>
          </p:cNvPr>
          <p:cNvSpPr/>
          <p:nvPr/>
        </p:nvSpPr>
        <p:spPr>
          <a:xfrm>
            <a:off x="12770069" y="7595526"/>
            <a:ext cx="1860331" cy="536028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984897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ea typeface="Unbounded" pitchFamily="34" charset="-122"/>
                <a:cs typeface="Unbounded" pitchFamily="34" charset="-120"/>
              </a:rPr>
              <a:t>Помните!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4263271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Ваша безопасность – самое важное.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5357813" y="4263271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Знание правил защитит вас и окружающих.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9877901" y="4263271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Сообщайте о подозрительных вещах взрослым.</a:t>
            </a:r>
            <a:endParaRPr lang="en-US" sz="18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41D634-872C-44C1-8F5D-5C4CB926F988}"/>
              </a:ext>
            </a:extLst>
          </p:cNvPr>
          <p:cNvSpPr/>
          <p:nvPr/>
        </p:nvSpPr>
        <p:spPr>
          <a:xfrm>
            <a:off x="12770069" y="7595526"/>
            <a:ext cx="1860331" cy="536028"/>
          </a:xfrm>
          <a:prstGeom prst="rect">
            <a:avLst/>
          </a:prstGeom>
          <a:solidFill>
            <a:srgbClr val="112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247</Words>
  <Application>Microsoft Office PowerPoint</Application>
  <PresentationFormat>Произвольный</PresentationFormat>
  <Paragraphs>57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Unbounded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Ксения Прищепо</cp:lastModifiedBy>
  <cp:revision>2</cp:revision>
  <dcterms:created xsi:type="dcterms:W3CDTF">2025-04-22T10:06:58Z</dcterms:created>
  <dcterms:modified xsi:type="dcterms:W3CDTF">2025-04-22T10:09:12Z</dcterms:modified>
</cp:coreProperties>
</file>