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26009600"/>
  <p:notesSz cx="26009600" cy="14630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25" d="100"/>
          <a:sy n="25" d="100"/>
        </p:scale>
        <p:origin x="2244" y="-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3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14628971" cy="2600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" y="0"/>
            <a:ext cx="14628971" cy="2600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2552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14628971" cy="2600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" y="0"/>
            <a:ext cx="14628971" cy="2600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2552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14628971" cy="2600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" y="0"/>
            <a:ext cx="14628971" cy="2600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2552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14628971" cy="2600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" y="0"/>
            <a:ext cx="14628971" cy="2600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2552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" y="0"/>
            <a:ext cx="14628971" cy="97316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3753" y="14501205"/>
            <a:ext cx="11722894" cy="3663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600"/>
              </a:lnSpc>
              <a:buNone/>
            </a:pPr>
            <a:r>
              <a:rPr lang="en-US" sz="7650" b="1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Памятка для начинающего предпринимателя</a:t>
            </a:r>
            <a:endParaRPr lang="en-US" sz="7650" b="1" dirty="0"/>
          </a:p>
        </p:txBody>
      </p:sp>
      <p:sp>
        <p:nvSpPr>
          <p:cNvPr id="4" name="Text 1"/>
          <p:cNvSpPr/>
          <p:nvPr/>
        </p:nvSpPr>
        <p:spPr>
          <a:xfrm>
            <a:off x="1453753" y="18748698"/>
            <a:ext cx="11722894" cy="249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500"/>
              </a:lnSpc>
              <a:buNone/>
            </a:pPr>
            <a:r>
              <a:rPr lang="en-US" sz="40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Узнайте, как быстро и правильно открыть свой бизнес. Сбор документов, регистрация и полезные советы для успеха!</a:t>
            </a:r>
            <a:endParaRPr lang="en-US" sz="405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744EAD-9516-494B-B817-8571E429D885}"/>
              </a:ext>
            </a:extLst>
          </p:cNvPr>
          <p:cNvSpPr/>
          <p:nvPr/>
        </p:nvSpPr>
        <p:spPr>
          <a:xfrm>
            <a:off x="12623800" y="25412700"/>
            <a:ext cx="1891585" cy="596900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" y="0"/>
            <a:ext cx="14628971" cy="68121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3753" y="9269087"/>
            <a:ext cx="11722894" cy="1709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5350" b="1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Документы для регистрации бизнеса</a:t>
            </a:r>
            <a:endParaRPr lang="en-US" sz="5350" b="1" dirty="0"/>
          </a:p>
        </p:txBody>
      </p:sp>
      <p:sp>
        <p:nvSpPr>
          <p:cNvPr id="4" name="Shape 1"/>
          <p:cNvSpPr/>
          <p:nvPr/>
        </p:nvSpPr>
        <p:spPr>
          <a:xfrm>
            <a:off x="1453753" y="11795840"/>
            <a:ext cx="817364" cy="817444"/>
          </a:xfrm>
          <a:prstGeom prst="roundRect">
            <a:avLst>
              <a:gd name="adj" fmla="val 66668"/>
            </a:avLst>
          </a:prstGeom>
          <a:solidFill>
            <a:srgbClr val="00002E"/>
          </a:solidFill>
          <a:ln w="3810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634377" y="11795840"/>
            <a:ext cx="4463891" cy="5342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Для регистрации ИП:</a:t>
            </a:r>
            <a:endParaRPr lang="en-US" sz="3350" b="1" dirty="0"/>
          </a:p>
        </p:txBody>
      </p:sp>
      <p:sp>
        <p:nvSpPr>
          <p:cNvPr id="6" name="Text 3"/>
          <p:cNvSpPr/>
          <p:nvPr/>
        </p:nvSpPr>
        <p:spPr>
          <a:xfrm>
            <a:off x="2634377" y="12548032"/>
            <a:ext cx="10542270" cy="174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заполненное заявление по форме Р21001 о регистрации физического лица в качестве индивидуального предпринимателя; ​​​</a:t>
            </a:r>
            <a:endParaRPr lang="en-US" sz="2850" dirty="0"/>
          </a:p>
        </p:txBody>
      </p:sp>
      <p:sp>
        <p:nvSpPr>
          <p:cNvPr id="7" name="Text 4"/>
          <p:cNvSpPr/>
          <p:nvPr/>
        </p:nvSpPr>
        <p:spPr>
          <a:xfrm>
            <a:off x="2634377" y="14418686"/>
            <a:ext cx="10542270" cy="581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копия паспорта или другого удостоверения личности; ​</a:t>
            </a:r>
            <a:endParaRPr lang="en-US" sz="2850" dirty="0"/>
          </a:p>
        </p:txBody>
      </p:sp>
      <p:sp>
        <p:nvSpPr>
          <p:cNvPr id="8" name="Text 5"/>
          <p:cNvSpPr/>
          <p:nvPr/>
        </p:nvSpPr>
        <p:spPr>
          <a:xfrm>
            <a:off x="2634377" y="15126939"/>
            <a:ext cx="10542270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при подаче заявления через ФНС — квитанция об уплате государственной пошлины.</a:t>
            </a:r>
            <a:endParaRPr lang="en-US" sz="2850" dirty="0"/>
          </a:p>
        </p:txBody>
      </p:sp>
      <p:sp>
        <p:nvSpPr>
          <p:cNvPr id="9" name="Shape 6"/>
          <p:cNvSpPr/>
          <p:nvPr/>
        </p:nvSpPr>
        <p:spPr>
          <a:xfrm>
            <a:off x="1453753" y="17061298"/>
            <a:ext cx="817364" cy="817444"/>
          </a:xfrm>
          <a:prstGeom prst="roundRect">
            <a:avLst>
              <a:gd name="adj" fmla="val 66668"/>
            </a:avLst>
          </a:prstGeom>
          <a:solidFill>
            <a:srgbClr val="00002E"/>
          </a:solidFill>
          <a:ln w="38100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634377" y="17061298"/>
            <a:ext cx="7972068" cy="5342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Для регистрации юридического лица:</a:t>
            </a:r>
            <a:endParaRPr lang="en-US" sz="3350" b="1" dirty="0"/>
          </a:p>
        </p:txBody>
      </p:sp>
      <p:sp>
        <p:nvSpPr>
          <p:cNvPr id="11" name="Text 8"/>
          <p:cNvSpPr/>
          <p:nvPr/>
        </p:nvSpPr>
        <p:spPr>
          <a:xfrm>
            <a:off x="2634377" y="17813490"/>
            <a:ext cx="10542270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заявление о государственной регистрации юридического лица при создании (форма №Р11001); ​​</a:t>
            </a:r>
            <a:endParaRPr lang="en-US" sz="2850" dirty="0"/>
          </a:p>
        </p:txBody>
      </p:sp>
      <p:sp>
        <p:nvSpPr>
          <p:cNvPr id="12" name="Text 9"/>
          <p:cNvSpPr/>
          <p:nvPr/>
        </p:nvSpPr>
        <p:spPr>
          <a:xfrm>
            <a:off x="2634377" y="19102943"/>
            <a:ext cx="10542270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решение о создании, оформленное решением единственного учредителя или протоколом общего собрания учредителей; </a:t>
            </a:r>
            <a:endParaRPr lang="en-US" sz="2850" dirty="0"/>
          </a:p>
        </p:txBody>
      </p:sp>
      <p:sp>
        <p:nvSpPr>
          <p:cNvPr id="13" name="Text 10"/>
          <p:cNvSpPr/>
          <p:nvPr/>
        </p:nvSpPr>
        <p:spPr>
          <a:xfrm>
            <a:off x="2634377" y="20392397"/>
            <a:ext cx="10542270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устав (если ООО будет действовать на основании типового устава, то его составлять и представлять не нужно); ​​</a:t>
            </a:r>
            <a:endParaRPr lang="en-US" sz="2850" dirty="0"/>
          </a:p>
        </p:txBody>
      </p:sp>
      <p:sp>
        <p:nvSpPr>
          <p:cNvPr id="14" name="Text 11"/>
          <p:cNvSpPr/>
          <p:nvPr/>
        </p:nvSpPr>
        <p:spPr>
          <a:xfrm>
            <a:off x="2634377" y="21681851"/>
            <a:ext cx="10542270" cy="581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квитанция об уплате государственной пошлины; ​​</a:t>
            </a:r>
            <a:endParaRPr lang="en-US" sz="2850" dirty="0"/>
          </a:p>
        </p:txBody>
      </p:sp>
      <p:sp>
        <p:nvSpPr>
          <p:cNvPr id="15" name="Text 12"/>
          <p:cNvSpPr/>
          <p:nvPr/>
        </p:nvSpPr>
        <p:spPr>
          <a:xfrm>
            <a:off x="2634377" y="22390104"/>
            <a:ext cx="10542270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Char char="•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документ, подтверждающий статус учредителя, если им выступает иностранное юридическое лицо.</a:t>
            </a:r>
            <a:endParaRPr lang="en-US" sz="285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D32CDB-1301-457D-B141-E51601B4DAEE}"/>
              </a:ext>
            </a:extLst>
          </p:cNvPr>
          <p:cNvSpPr/>
          <p:nvPr/>
        </p:nvSpPr>
        <p:spPr>
          <a:xfrm>
            <a:off x="12623800" y="25412700"/>
            <a:ext cx="1891585" cy="596900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" y="0"/>
            <a:ext cx="14628971" cy="87584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3753" y="11448263"/>
            <a:ext cx="11722894" cy="2198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650"/>
              </a:lnSpc>
              <a:buNone/>
            </a:pPr>
            <a:r>
              <a:rPr lang="en-US" sz="6900" b="1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Как и где зарегистрировать бизнес?</a:t>
            </a:r>
            <a:endParaRPr lang="en-US" sz="6900" b="1" dirty="0"/>
          </a:p>
        </p:txBody>
      </p:sp>
      <p:sp>
        <p:nvSpPr>
          <p:cNvPr id="4" name="Shape 1"/>
          <p:cNvSpPr/>
          <p:nvPr/>
        </p:nvSpPr>
        <p:spPr>
          <a:xfrm>
            <a:off x="1453753" y="14697320"/>
            <a:ext cx="1050846" cy="1050948"/>
          </a:xfrm>
          <a:prstGeom prst="roundRect">
            <a:avLst>
              <a:gd name="adj" fmla="val 66672"/>
            </a:avLst>
          </a:prstGeom>
          <a:solidFill>
            <a:srgbClr val="00002E"/>
          </a:solidFill>
          <a:ln w="5334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2971562" y="14697320"/>
            <a:ext cx="5494973" cy="68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ФНС</a:t>
            </a:r>
            <a:endParaRPr lang="en-US" sz="4300" dirty="0"/>
          </a:p>
        </p:txBody>
      </p:sp>
      <p:sp>
        <p:nvSpPr>
          <p:cNvPr id="6" name="Text 3"/>
          <p:cNvSpPr/>
          <p:nvPr/>
        </p:nvSpPr>
        <p:spPr>
          <a:xfrm>
            <a:off x="2971562" y="15664321"/>
            <a:ext cx="10205085" cy="74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36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Основной орган регистрации онлайн и офлайн</a:t>
            </a:r>
            <a:endParaRPr lang="en-US" sz="3650" dirty="0"/>
          </a:p>
        </p:txBody>
      </p:sp>
      <p:sp>
        <p:nvSpPr>
          <p:cNvPr id="7" name="Shape 4"/>
          <p:cNvSpPr/>
          <p:nvPr/>
        </p:nvSpPr>
        <p:spPr>
          <a:xfrm>
            <a:off x="1453753" y="17404113"/>
            <a:ext cx="1050846" cy="1050948"/>
          </a:xfrm>
          <a:prstGeom prst="roundRect">
            <a:avLst>
              <a:gd name="adj" fmla="val 66672"/>
            </a:avLst>
          </a:prstGeom>
          <a:solidFill>
            <a:srgbClr val="00002E"/>
          </a:solidFill>
          <a:ln w="5334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971562" y="17404113"/>
            <a:ext cx="5494973" cy="68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МФЦ</a:t>
            </a:r>
            <a:endParaRPr lang="en-US" sz="4300" dirty="0"/>
          </a:p>
        </p:txBody>
      </p:sp>
      <p:sp>
        <p:nvSpPr>
          <p:cNvPr id="9" name="Text 6"/>
          <p:cNvSpPr/>
          <p:nvPr/>
        </p:nvSpPr>
        <p:spPr>
          <a:xfrm>
            <a:off x="2971562" y="18371114"/>
            <a:ext cx="10205085" cy="1494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36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Подача документов в многофункциональных центрах по регионам</a:t>
            </a:r>
            <a:endParaRPr lang="en-US" sz="3650" dirty="0"/>
          </a:p>
        </p:txBody>
      </p:sp>
      <p:sp>
        <p:nvSpPr>
          <p:cNvPr id="10" name="Shape 7"/>
          <p:cNvSpPr/>
          <p:nvPr/>
        </p:nvSpPr>
        <p:spPr>
          <a:xfrm>
            <a:off x="1453753" y="20858215"/>
            <a:ext cx="1050846" cy="1050948"/>
          </a:xfrm>
          <a:prstGeom prst="roundRect">
            <a:avLst>
              <a:gd name="adj" fmla="val 66672"/>
            </a:avLst>
          </a:prstGeom>
          <a:solidFill>
            <a:srgbClr val="00002E"/>
          </a:solidFill>
          <a:ln w="53340">
            <a:solidFill>
              <a:srgbClr val="DD785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971562" y="20858215"/>
            <a:ext cx="5494973" cy="68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Другие варианты</a:t>
            </a:r>
            <a:endParaRPr lang="en-US" sz="4300" dirty="0"/>
          </a:p>
        </p:txBody>
      </p:sp>
      <p:sp>
        <p:nvSpPr>
          <p:cNvPr id="12" name="Text 9"/>
          <p:cNvSpPr/>
          <p:nvPr/>
        </p:nvSpPr>
        <p:spPr>
          <a:xfrm>
            <a:off x="2971562" y="21825216"/>
            <a:ext cx="10205085" cy="1494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36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Онлайн-сервисы и банки с электронными подписями</a:t>
            </a:r>
            <a:endParaRPr lang="en-US" sz="36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99B3AA-E88F-4871-BE78-CAA0DB61FF53}"/>
              </a:ext>
            </a:extLst>
          </p:cNvPr>
          <p:cNvSpPr/>
          <p:nvPr/>
        </p:nvSpPr>
        <p:spPr>
          <a:xfrm>
            <a:off x="12623800" y="25412700"/>
            <a:ext cx="1891585" cy="596900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" y="0"/>
            <a:ext cx="14628971" cy="68121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3753" y="8700151"/>
            <a:ext cx="11722894" cy="1709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5350" b="1" dirty="0">
                <a:solidFill>
                  <a:srgbClr val="FFFFFF"/>
                </a:solidFill>
                <a:ea typeface="Nunito Semi Bold" pitchFamily="34" charset="-122"/>
                <a:cs typeface="Nunito Semi Bold" pitchFamily="34" charset="-120"/>
              </a:rPr>
              <a:t>Советы для успешного старта бизнеса</a:t>
            </a:r>
            <a:endParaRPr lang="en-US" sz="5350" b="1" dirty="0"/>
          </a:p>
        </p:txBody>
      </p:sp>
      <p:sp>
        <p:nvSpPr>
          <p:cNvPr id="4" name="Text 1"/>
          <p:cNvSpPr/>
          <p:nvPr/>
        </p:nvSpPr>
        <p:spPr>
          <a:xfrm>
            <a:off x="1453753" y="10772875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Исследуйте рынок: проведите анализ потребностей целевой аудитории и конкурентной среды.</a:t>
            </a:r>
            <a:endParaRPr lang="en-US" sz="2850" dirty="0"/>
          </a:p>
        </p:txBody>
      </p:sp>
      <p:sp>
        <p:nvSpPr>
          <p:cNvPr id="5" name="Text 2"/>
          <p:cNvSpPr/>
          <p:nvPr/>
        </p:nvSpPr>
        <p:spPr>
          <a:xfrm>
            <a:off x="1453753" y="12062328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2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Составьте бизнес-план: определите цели, стратегии, финансовые прогнозы и план действий.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1453753" y="13351782"/>
            <a:ext cx="11722894" cy="174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3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Выберите правильную организационно-правовую форму: определите, будет ли это ИП или юридическое лицо, исходя из ваших целей и особенностей бизнеса.</a:t>
            </a:r>
            <a:endParaRPr lang="en-US" sz="2850" dirty="0"/>
          </a:p>
        </p:txBody>
      </p:sp>
      <p:sp>
        <p:nvSpPr>
          <p:cNvPr id="7" name="Text 4"/>
          <p:cNvSpPr/>
          <p:nvPr/>
        </p:nvSpPr>
        <p:spPr>
          <a:xfrm>
            <a:off x="1453753" y="15222437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4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Зарегистрируйте бизнес: соберите необходимые документы и пройдите регистрацию в налоговых органах.</a:t>
            </a:r>
            <a:endParaRPr lang="en-US" sz="2850" dirty="0"/>
          </a:p>
        </p:txBody>
      </p:sp>
      <p:sp>
        <p:nvSpPr>
          <p:cNvPr id="8" name="Text 5"/>
          <p:cNvSpPr/>
          <p:nvPr/>
        </p:nvSpPr>
        <p:spPr>
          <a:xfrm>
            <a:off x="1453753" y="16511890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5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Обеспечьте финансирование: найдите источники финансирования, такие как собственные средства, кредиты или инвестиции.</a:t>
            </a:r>
            <a:endParaRPr lang="en-US" sz="2850" dirty="0"/>
          </a:p>
        </p:txBody>
      </p:sp>
      <p:sp>
        <p:nvSpPr>
          <p:cNvPr id="9" name="Text 6"/>
          <p:cNvSpPr/>
          <p:nvPr/>
        </p:nvSpPr>
        <p:spPr>
          <a:xfrm>
            <a:off x="1453753" y="17801344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6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Создайте бренд: разработайте уникальное название и логотип, чтобы выделиться на рынке.</a:t>
            </a:r>
            <a:endParaRPr lang="en-US" sz="2850" dirty="0"/>
          </a:p>
        </p:txBody>
      </p:sp>
      <p:sp>
        <p:nvSpPr>
          <p:cNvPr id="10" name="Text 7"/>
          <p:cNvSpPr/>
          <p:nvPr/>
        </p:nvSpPr>
        <p:spPr>
          <a:xfrm>
            <a:off x="1453753" y="19090798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7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Наладьте маркетинг: используйте различные каналы продвижения для привлечения клиентов (социальные сети, реклама, PR).</a:t>
            </a:r>
            <a:endParaRPr lang="en-US" sz="2850" dirty="0"/>
          </a:p>
        </p:txBody>
      </p:sp>
      <p:sp>
        <p:nvSpPr>
          <p:cNvPr id="11" name="Text 8"/>
          <p:cNvSpPr/>
          <p:nvPr/>
        </p:nvSpPr>
        <p:spPr>
          <a:xfrm>
            <a:off x="1453753" y="20380252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8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Фокусируйтесь на качестве: обеспечьте высокое качество товаров или услуг для формирования доверия и лояльности клиентов.</a:t>
            </a:r>
            <a:endParaRPr lang="en-US" sz="2850" dirty="0"/>
          </a:p>
        </p:txBody>
      </p:sp>
      <p:sp>
        <p:nvSpPr>
          <p:cNvPr id="12" name="Text 9"/>
          <p:cNvSpPr/>
          <p:nvPr/>
        </p:nvSpPr>
        <p:spPr>
          <a:xfrm>
            <a:off x="1453753" y="21669705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9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Управляйте финансами: ведите учёт доходов и расходов, следите за денежными потоками и оптимизируйте затраты.</a:t>
            </a:r>
            <a:endParaRPr lang="en-US" sz="2850" dirty="0"/>
          </a:p>
        </p:txBody>
      </p:sp>
      <p:sp>
        <p:nvSpPr>
          <p:cNvPr id="13" name="Text 10"/>
          <p:cNvSpPr/>
          <p:nvPr/>
        </p:nvSpPr>
        <p:spPr>
          <a:xfrm>
            <a:off x="1453753" y="22959159"/>
            <a:ext cx="11722894" cy="1162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4550"/>
              </a:lnSpc>
              <a:buSzPct val="100000"/>
              <a:buFont typeface="+mj-lt"/>
              <a:buAutoNum type="arabicPeriod" startAt="10"/>
            </a:pPr>
            <a:r>
              <a:rPr lang="en-US" sz="2850" dirty="0">
                <a:solidFill>
                  <a:srgbClr val="FFFFFF"/>
                </a:solidFill>
                <a:ea typeface="PT Sans" pitchFamily="34" charset="-122"/>
                <a:cs typeface="PT Sans" pitchFamily="34" charset="-120"/>
              </a:rPr>
              <a:t>Будьте гибкими: адаптируйтесь к изменениям на рынке и реагируйте на отзывы клиентов для улучшения бизнеса.</a:t>
            </a:r>
            <a:endParaRPr lang="en-US" sz="28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D5DDC4-D7B5-4872-A046-DEFDC96059B9}"/>
              </a:ext>
            </a:extLst>
          </p:cNvPr>
          <p:cNvSpPr/>
          <p:nvPr/>
        </p:nvSpPr>
        <p:spPr>
          <a:xfrm>
            <a:off x="12623800" y="25412700"/>
            <a:ext cx="1891585" cy="596900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339</Words>
  <Application>Microsoft Office PowerPoint</Application>
  <PresentationFormat>Произвольный</PresentationFormat>
  <Paragraphs>35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Ксения Прищепо</cp:lastModifiedBy>
  <cp:revision>2</cp:revision>
  <dcterms:created xsi:type="dcterms:W3CDTF">2025-04-20T12:57:17Z</dcterms:created>
  <dcterms:modified xsi:type="dcterms:W3CDTF">2025-04-20T12:59:42Z</dcterms:modified>
</cp:coreProperties>
</file>